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36" r:id="rId2"/>
    <p:sldId id="342" r:id="rId3"/>
    <p:sldId id="367" r:id="rId4"/>
    <p:sldId id="348" r:id="rId5"/>
    <p:sldId id="380" r:id="rId6"/>
    <p:sldId id="344" r:id="rId7"/>
    <p:sldId id="381" r:id="rId8"/>
    <p:sldId id="382" r:id="rId9"/>
    <p:sldId id="383" r:id="rId10"/>
    <p:sldId id="434" r:id="rId11"/>
    <p:sldId id="435" r:id="rId12"/>
    <p:sldId id="339" r:id="rId13"/>
    <p:sldId id="373" r:id="rId14"/>
    <p:sldId id="374" r:id="rId15"/>
    <p:sldId id="376" r:id="rId16"/>
    <p:sldId id="437" r:id="rId17"/>
    <p:sldId id="438" r:id="rId18"/>
    <p:sldId id="375" r:id="rId19"/>
    <p:sldId id="439" r:id="rId20"/>
    <p:sldId id="306" r:id="rId21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/>
  <p:cmAuthor id="2" name="José Manuel Gómez Pérez" initials="JMGP" lastIdx="1" clrIdx="1">
    <p:extLst>
      <p:ext uri="{19B8F6BF-5375-455C-9EA6-DF929625EA0E}">
        <p15:presenceInfo xmlns:p15="http://schemas.microsoft.com/office/powerpoint/2012/main" userId="José Manuel Gómez Pé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>
        <p:scale>
          <a:sx n="97" d="100"/>
          <a:sy n="97" d="100"/>
        </p:scale>
        <p:origin x="922" y="67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2045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16/11/2019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16/11/2019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580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99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06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Recap the previous slides (statistical vs KB) and go the point on the cognitive chasm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Machine Understanding vs. Human Understanding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Towards fully-fledged cognitive computing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tutorial, instead of Sensigrafo we are going to use WordNet, which is conceptually similar to Sensigrafo, Expert System’s proprietary knowledge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10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</a:t>
            </a:r>
            <a:r>
              <a:rPr lang="es-ES" dirty="0" err="1"/>
              <a:t>Embeddings</a:t>
            </a:r>
            <a:r>
              <a:rPr lang="es-ES" dirty="0"/>
              <a:t> and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verest-icon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76" y="179520"/>
            <a:ext cx="805530" cy="604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73" y="179520"/>
            <a:ext cx="6508377" cy="8572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3" y="1230423"/>
            <a:ext cx="7984364" cy="336000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4767264"/>
            <a:ext cx="1752600" cy="273844"/>
          </a:xfrm>
        </p:spPr>
        <p:txBody>
          <a:bodyPr/>
          <a:lstStyle/>
          <a:p>
            <a:fld id="{46E89F37-B767-4D18-86D8-309E2FD01F91}" type="datetimeFigureOut">
              <a:rPr lang="es-ES" smtClean="0"/>
              <a:t>16/11/2019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2" descr="G:\Users\csilvagn\Documents\ESA\FCI-I\EVEREST\WP1\Templat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" y="244278"/>
            <a:ext cx="702689" cy="2841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1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1" r:id="rId15"/>
    <p:sldLayoutId id="2147483672" r:id="rId16"/>
    <p:sldLayoutId id="2147483673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bridnlp.expertsystemlab.com/tutori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emantic-web-journal.net/content/vecsigrafo-corpus-based-word-concept-embeddings-bridging-statistic-symbolic-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9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microsoft.com/office/2007/relationships/diagramDrawing" Target="../diagrams/drawing1.xml"/><Relationship Id="rId5" Type="http://schemas.openxmlformats.org/officeDocument/2006/relationships/image" Target="../media/image3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3D956-64B1-46B5-BB32-294A9B17D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F95751-3D00-4936-9EAE-686E77F88B6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2"/>
          <a:srcRect r="1176"/>
          <a:stretch/>
        </p:blipFill>
        <p:spPr>
          <a:xfrm>
            <a:off x="0" y="-20538"/>
            <a:ext cx="9144000" cy="5204708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DC147-2F11-49C1-8DB1-92DDF1A49119}"/>
              </a:ext>
            </a:extLst>
          </p:cNvPr>
          <p:cNvSpPr/>
          <p:nvPr/>
        </p:nvSpPr>
        <p:spPr>
          <a:xfrm>
            <a:off x="4355976" y="411510"/>
            <a:ext cx="475252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http://hybridnlp.expertsystemlab.com/tutorial</a:t>
            </a:r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2D008D-AE50-43D1-A696-112F61EDC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EF2E-88BC-4A44-BAAB-8EAF91371AC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82284" y="2571750"/>
            <a:ext cx="8568952" cy="2054798"/>
          </a:xfrm>
        </p:spPr>
        <p:txBody>
          <a:bodyPr/>
          <a:lstStyle/>
          <a:p>
            <a:r>
              <a:rPr lang="en-US" sz="1600" b="1" dirty="0"/>
              <a:t>Vecsigrafo jointly learns word and concept embeddings</a:t>
            </a:r>
            <a:r>
              <a:rPr lang="en-US" sz="1600" dirty="0"/>
              <a:t> (as opposed to word, sense or knowledge graph embeddings)</a:t>
            </a:r>
          </a:p>
          <a:p>
            <a:r>
              <a:rPr lang="en-US" sz="1600" dirty="0"/>
              <a:t>Combines </a:t>
            </a:r>
            <a:r>
              <a:rPr lang="en-US" sz="1600" b="1" dirty="0"/>
              <a:t>corpus-based</a:t>
            </a:r>
            <a:r>
              <a:rPr lang="en-US" sz="1600" dirty="0"/>
              <a:t> </a:t>
            </a:r>
            <a:r>
              <a:rPr lang="en-US" sz="1600" b="1" dirty="0"/>
              <a:t>and graph-based </a:t>
            </a:r>
            <a:r>
              <a:rPr lang="en-US" sz="1600" dirty="0"/>
              <a:t>approaches</a:t>
            </a:r>
          </a:p>
          <a:p>
            <a:r>
              <a:rPr lang="en-US" sz="1600" b="1" dirty="0"/>
              <a:t>Extends Swivel algorithm </a:t>
            </a:r>
            <a:r>
              <a:rPr lang="en-US" sz="1600" dirty="0"/>
              <a:t>to consider both lexical and semantic entries as part of the vocabulary</a:t>
            </a:r>
          </a:p>
          <a:p>
            <a:pPr lvl="1"/>
            <a:r>
              <a:rPr lang="en-US" sz="1400" b="1" dirty="0"/>
              <a:t>The corpus is lemmatized following different tokenization strategies, disambiguated and expanded</a:t>
            </a:r>
            <a:endParaRPr lang="en-US" sz="1400" dirty="0"/>
          </a:p>
          <a:p>
            <a:pPr lvl="1"/>
            <a:r>
              <a:rPr lang="en-US" sz="1400" b="1" dirty="0"/>
              <a:t>Word, lemma and concept embeddings are then jointly learnt</a:t>
            </a:r>
            <a:endParaRPr lang="en-US" sz="1400" dirty="0"/>
          </a:p>
          <a:p>
            <a:endParaRPr lang="es-E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D5A90-9FD1-4CD6-985A-0FE417FF01E6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Vecsigrafo</a:t>
            </a:r>
            <a:endParaRPr lang="es-ES" dirty="0"/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9CB60212-D5F7-48CC-94BC-F67EDD4EA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80" y="1159244"/>
            <a:ext cx="6840760" cy="1271791"/>
          </a:xfrm>
          <a:prstGeom prst="rect">
            <a:avLst/>
          </a:prstGeom>
        </p:spPr>
      </p:pic>
      <p:pic>
        <p:nvPicPr>
          <p:cNvPr id="1026" name="Picture 2" descr="Image result for semantic web journal logo&quot;">
            <a:extLst>
              <a:ext uri="{FF2B5EF4-FFF2-40B4-BE49-F238E27FC236}">
                <a16:creationId xmlns:a16="http://schemas.microsoft.com/office/drawing/2014/main" id="{E1DEB14C-7435-4B24-A4F1-3C7067D0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" y="4371950"/>
            <a:ext cx="855246" cy="5406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72AF33-9586-4022-8C2F-BEA6FB9FBB91}"/>
              </a:ext>
            </a:extLst>
          </p:cNvPr>
          <p:cNvSpPr/>
          <p:nvPr/>
        </p:nvSpPr>
        <p:spPr>
          <a:xfrm>
            <a:off x="887016" y="4547188"/>
            <a:ext cx="67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Myriad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Vecsigrafo: Corpus-based Word-Concept Embeddings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4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9A606-0B4B-43E3-AAF1-1FDE7DDCC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97E89-F41F-4705-BE22-C0A4E6644F9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51520" y="1275606"/>
            <a:ext cx="8496944" cy="3312368"/>
          </a:xfrm>
        </p:spPr>
        <p:txBody>
          <a:bodyPr/>
          <a:lstStyle/>
          <a:p>
            <a:r>
              <a:rPr lang="en-US" b="1" dirty="0"/>
              <a:t>Methods to extend previously captured knowledge explicitly represented as knowledge graphs </a:t>
            </a:r>
            <a:r>
              <a:rPr lang="en-US" dirty="0"/>
              <a:t>with information from text corpora</a:t>
            </a:r>
          </a:p>
          <a:p>
            <a:r>
              <a:rPr lang="en-US" b="1" dirty="0"/>
              <a:t>Main building blocks and techniques enabling such hybrid approach to NLP</a:t>
            </a:r>
          </a:p>
          <a:p>
            <a:r>
              <a:rPr lang="en-US" dirty="0"/>
              <a:t>How to:</a:t>
            </a:r>
          </a:p>
          <a:p>
            <a:pPr lvl="1"/>
            <a:r>
              <a:rPr lang="en-US" b="1" dirty="0"/>
              <a:t>Seamlessly integrate </a:t>
            </a:r>
            <a:r>
              <a:rPr lang="en-US" dirty="0"/>
              <a:t>structured and neural representations</a:t>
            </a:r>
          </a:p>
          <a:p>
            <a:pPr lvl="1"/>
            <a:r>
              <a:rPr lang="en-US" sz="2000" b="1" dirty="0"/>
              <a:t>Inspect and evaluate </a:t>
            </a:r>
            <a:r>
              <a:rPr lang="en-US" sz="2000" dirty="0"/>
              <a:t>the quality of the resulting hybrid representations</a:t>
            </a:r>
          </a:p>
          <a:p>
            <a:pPr lvl="1"/>
            <a:r>
              <a:rPr lang="en-US" sz="2000" b="1" dirty="0"/>
              <a:t>Produce higher quality representations, </a:t>
            </a:r>
            <a:r>
              <a:rPr lang="en-US" sz="2000" dirty="0"/>
              <a:t>both structured and neural</a:t>
            </a:r>
          </a:p>
          <a:p>
            <a:pPr lvl="1"/>
            <a:r>
              <a:rPr lang="en-US" b="1" dirty="0"/>
              <a:t>Improve results in different NLP tasks </a:t>
            </a:r>
            <a:endParaRPr lang="en-US" dirty="0"/>
          </a:p>
          <a:p>
            <a:pPr lvl="1"/>
            <a:r>
              <a:rPr lang="en-US" b="1" dirty="0"/>
              <a:t>Support multi-modality, </a:t>
            </a:r>
            <a:r>
              <a:rPr lang="en-US" dirty="0"/>
              <a:t>involving text but also e.g. visual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0A0B9-A8DA-47CE-BA1B-7049400C45ED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Focus of the tutorial</a:t>
            </a:r>
          </a:p>
        </p:txBody>
      </p:sp>
    </p:spTree>
    <p:extLst>
      <p:ext uri="{BB962C8B-B14F-4D97-AF65-F5344CB8AC3E}">
        <p14:creationId xmlns:p14="http://schemas.microsoft.com/office/powerpoint/2010/main" val="218857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52960"/>
            <a:ext cx="6492631" cy="1207069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67544" y="1527990"/>
            <a:ext cx="2952328" cy="1008112"/>
          </a:xfrm>
          <a:prstGeom prst="borderCallout1">
            <a:avLst>
              <a:gd name="adj1" fmla="val 102416"/>
              <a:gd name="adj2" fmla="val 52963"/>
              <a:gd name="adj3" fmla="val 146905"/>
              <a:gd name="adj4" fmla="val 706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What Vecsigrafo (and Transigrafo) is and how to build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04FEF-1D8C-4C92-90A9-C84635CEE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36282" r="15547" b="11896"/>
          <a:stretch/>
        </p:blipFill>
        <p:spPr>
          <a:xfrm>
            <a:off x="4580018" y="1126706"/>
            <a:ext cx="4358240" cy="2469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AC7F3-A299-403A-B6D1-E4D98A03F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44" t="8804" r="18666" b="7549"/>
          <a:stretch/>
        </p:blipFill>
        <p:spPr>
          <a:xfrm>
            <a:off x="4110395" y="2478716"/>
            <a:ext cx="1257020" cy="10856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6BA412-A613-4103-A0D8-83FFA1D0105B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CACF2-FC25-472A-B1BF-87597D0D1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2" name="Picture 4" descr="Image result for co-inform logo">
              <a:extLst>
                <a:ext uri="{FF2B5EF4-FFF2-40B4-BE49-F238E27FC236}">
                  <a16:creationId xmlns:a16="http://schemas.microsoft.com/office/drawing/2014/main" id="{45495EE6-93EC-4871-9D8B-B9EE6AE66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FD77C-0805-46DE-A521-025FDF692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4" y="1707654"/>
            <a:ext cx="5770436" cy="283254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839271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86045" y="817745"/>
            <a:ext cx="5498123" cy="817901"/>
          </a:xfrm>
          <a:prstGeom prst="borderCallout1">
            <a:avLst>
              <a:gd name="adj1" fmla="val 98559"/>
              <a:gd name="adj2" fmla="val 69997"/>
              <a:gd name="adj3" fmla="val 122986"/>
              <a:gd name="adj4" fmla="val 736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How to evaluate the quality of word and concept embeddings beyond word similarity benchmarks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6197884" y="789078"/>
            <a:ext cx="2686584" cy="538609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/>
              <a:t>Word Prediction Plots</a:t>
            </a:r>
          </a:p>
          <a:p>
            <a:pPr lvl="0" algn="ctr">
              <a:defRPr/>
            </a:pPr>
            <a:r>
              <a:rPr lang="en-US" sz="1100" b="1" dirty="0"/>
              <a:t>quality validation and hypothesis checking</a:t>
            </a:r>
            <a:endParaRPr lang="en-US" sz="11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2A28C1-5658-4DE0-925C-760F6D8F30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41" y="4146422"/>
            <a:ext cx="3054313" cy="8699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B86546-041E-471D-8F23-7D778B1AC2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3"/>
          <a:stretch/>
        </p:blipFill>
        <p:spPr>
          <a:xfrm>
            <a:off x="4592819" y="3042066"/>
            <a:ext cx="1491349" cy="1977956"/>
          </a:xfrm>
          <a:prstGeom prst="rect">
            <a:avLst/>
          </a:prstGeom>
        </p:spPr>
      </p:pic>
      <p:pic>
        <p:nvPicPr>
          <p:cNvPr id="49" name="Imagen 5">
            <a:extLst>
              <a:ext uri="{FF2B5EF4-FFF2-40B4-BE49-F238E27FC236}">
                <a16:creationId xmlns:a16="http://schemas.microsoft.com/office/drawing/2014/main" id="{40C75BA5-0FB9-4403-9541-54E43F1B43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26" y="1408026"/>
            <a:ext cx="2453903" cy="776005"/>
          </a:xfrm>
          <a:prstGeom prst="rect">
            <a:avLst/>
          </a:prstGeom>
        </p:spPr>
      </p:pic>
      <p:pic>
        <p:nvPicPr>
          <p:cNvPr id="52" name="Imagen 7">
            <a:extLst>
              <a:ext uri="{FF2B5EF4-FFF2-40B4-BE49-F238E27FC236}">
                <a16:creationId xmlns:a16="http://schemas.microsoft.com/office/drawing/2014/main" id="{87EBCA12-6555-4B27-BD5E-2E5A43332A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06" y="2270623"/>
            <a:ext cx="2354942" cy="757270"/>
          </a:xfrm>
          <a:prstGeom prst="rect">
            <a:avLst/>
          </a:prstGeom>
        </p:spPr>
      </p:pic>
      <p:pic>
        <p:nvPicPr>
          <p:cNvPr id="55" name="Imagen 9">
            <a:extLst>
              <a:ext uri="{FF2B5EF4-FFF2-40B4-BE49-F238E27FC236}">
                <a16:creationId xmlns:a16="http://schemas.microsoft.com/office/drawing/2014/main" id="{3C8871DE-E481-4E0C-B4C2-120A5D850D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78" y="3098074"/>
            <a:ext cx="2396995" cy="767548"/>
          </a:xfrm>
          <a:prstGeom prst="rect">
            <a:avLst/>
          </a:prstGeom>
        </p:spPr>
      </p:pic>
      <p:pic>
        <p:nvPicPr>
          <p:cNvPr id="58" name="Imagen 11">
            <a:extLst>
              <a:ext uri="{FF2B5EF4-FFF2-40B4-BE49-F238E27FC236}">
                <a16:creationId xmlns:a16="http://schemas.microsoft.com/office/drawing/2014/main" id="{C7DBD67D-2847-4820-A1F8-CDAE7FBD43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06" y="3935803"/>
            <a:ext cx="2376265" cy="75791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F33A687-3926-4654-A366-01F2870BB445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486D85D-8754-4041-9D4F-B73648BC3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62" name="Picture 4" descr="Image result for co-inform logo">
              <a:extLst>
                <a:ext uri="{FF2B5EF4-FFF2-40B4-BE49-F238E27FC236}">
                  <a16:creationId xmlns:a16="http://schemas.microsoft.com/office/drawing/2014/main" id="{26279468-C261-49B1-9D45-37AB49DF2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588250" cy="1272182"/>
          </a:xfrm>
          <a:prstGeom prst="borderCallout1">
            <a:avLst>
              <a:gd name="adj1" fmla="val 51851"/>
              <a:gd name="adj2" fmla="val -1735"/>
              <a:gd name="adj3" fmla="val 71416"/>
              <a:gd name="adj4" fmla="val -112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>
              <a:defRPr/>
            </a:pPr>
            <a:r>
              <a:rPr lang="it-IT" sz="2000" i="1" dirty="0"/>
              <a:t>How to leverage hybrid representations to curate and interlink KGs, e.g. in multi-lingual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7F8CE8-1CF8-4E66-A28F-E08A3A48D705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6B3754-9849-4231-AB66-3A5527C7B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5" name="Picture 4" descr="Image result for co-inform logo">
              <a:extLst>
                <a:ext uri="{FF2B5EF4-FFF2-40B4-BE49-F238E27FC236}">
                  <a16:creationId xmlns:a16="http://schemas.microsoft.com/office/drawing/2014/main" id="{6DBB1E4B-C1BF-441A-B3BC-22900DC50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528393" cy="1991981"/>
          </a:xfrm>
          <a:prstGeom prst="borderCallout1">
            <a:avLst>
              <a:gd name="adj1" fmla="val 26642"/>
              <a:gd name="adj2" fmla="val -1992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Three domains: literature, disinformation and science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Different NLP tasks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Multi-linguality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/>
            </a:pPr>
            <a:r>
              <a:rPr lang="it-IT" sz="2000" i="1" dirty="0"/>
              <a:t>Multi-modality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566760" y="3302450"/>
            <a:ext cx="3398452" cy="137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7398"/>
            <a:ext cx="2822389" cy="15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4" y="1359285"/>
            <a:ext cx="2597933" cy="14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1759F8-00CF-47A4-B55B-3C58BB557A90}"/>
              </a:ext>
            </a:extLst>
          </p:cNvPr>
          <p:cNvGrpSpPr/>
          <p:nvPr/>
        </p:nvGrpSpPr>
        <p:grpSpPr>
          <a:xfrm>
            <a:off x="7236296" y="-20538"/>
            <a:ext cx="1907704" cy="432048"/>
            <a:chOff x="7040741" y="-28421"/>
            <a:chExt cx="2139818" cy="4667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CA72A0-621D-4587-B473-ECC1A4969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826"/>
            <a:stretch/>
          </p:blipFill>
          <p:spPr>
            <a:xfrm>
              <a:off x="7040741" y="-18591"/>
              <a:ext cx="1105148" cy="456968"/>
            </a:xfrm>
            <a:prstGeom prst="rect">
              <a:avLst/>
            </a:prstGeom>
          </p:spPr>
        </p:pic>
        <p:pic>
          <p:nvPicPr>
            <p:cNvPr id="13" name="Picture 4" descr="Image result for co-inform logo">
              <a:extLst>
                <a:ext uri="{FF2B5EF4-FFF2-40B4-BE49-F238E27FC236}">
                  <a16:creationId xmlns:a16="http://schemas.microsoft.com/office/drawing/2014/main" id="{3FC82E27-72E9-4CEB-80C1-4D06668D0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89" y="-28421"/>
              <a:ext cx="1034670" cy="466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6FE52-86A1-4449-9FC3-D4B99FDB7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8833-3B29-41D8-9B04-633BAB2C5F0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74272" y="1421963"/>
            <a:ext cx="8784976" cy="3312368"/>
          </a:xfrm>
        </p:spPr>
        <p:txBody>
          <a:bodyPr/>
          <a:lstStyle/>
          <a:p>
            <a:r>
              <a:rPr lang="en-US" b="1" dirty="0"/>
              <a:t>Lesson 1: </a:t>
            </a:r>
            <a:r>
              <a:rPr lang="en-US" dirty="0"/>
              <a:t>Capturing meaning from text as word embeddings</a:t>
            </a:r>
          </a:p>
          <a:p>
            <a:pPr lvl="1"/>
            <a:r>
              <a:rPr lang="en-US" b="1" dirty="0"/>
              <a:t>Lesson 1a:</a:t>
            </a:r>
            <a:r>
              <a:rPr lang="en-US" dirty="0"/>
              <a:t> Neural language models and contextual embeddings</a:t>
            </a:r>
          </a:p>
          <a:p>
            <a:r>
              <a:rPr lang="en-US" b="1" dirty="0"/>
              <a:t>Lesson 2: </a:t>
            </a:r>
            <a:r>
              <a:rPr lang="en-US" dirty="0"/>
              <a:t>Knowledge graph embeddings</a:t>
            </a:r>
          </a:p>
          <a:p>
            <a:r>
              <a:rPr lang="en-US" b="1" dirty="0"/>
              <a:t>Lesson 3: </a:t>
            </a:r>
            <a:r>
              <a:rPr lang="en-US" dirty="0"/>
              <a:t>Vecsigrafo – hybrid knowledge representations from text and KGs</a:t>
            </a:r>
          </a:p>
          <a:p>
            <a:pPr lvl="1"/>
            <a:r>
              <a:rPr lang="en-US" b="1" dirty="0"/>
              <a:t>Lesson 3a: </a:t>
            </a:r>
            <a:r>
              <a:rPr lang="en-US" dirty="0"/>
              <a:t>From Vecsigrafo to Transigrafo - using language models based on transformers</a:t>
            </a:r>
          </a:p>
          <a:p>
            <a:r>
              <a:rPr lang="en-US" b="1" dirty="0"/>
              <a:t>Lesson 4: </a:t>
            </a:r>
            <a:r>
              <a:rPr lang="en-US" dirty="0"/>
              <a:t>Evaluating Vecsigrafo – beyond visual inspection and intrinsic methods</a:t>
            </a:r>
          </a:p>
          <a:p>
            <a:pPr lvl="1"/>
            <a:r>
              <a:rPr lang="en-US" b="1" dirty="0"/>
              <a:t>Lesson 4a: </a:t>
            </a:r>
            <a:r>
              <a:rPr lang="en-US" dirty="0"/>
              <a:t>Evaluating Vecsigrafo (ii) - assessing relational knowledge</a:t>
            </a:r>
          </a:p>
          <a:p>
            <a:r>
              <a:rPr lang="en-US" b="1" dirty="0"/>
              <a:t>Lesson5: </a:t>
            </a:r>
            <a:r>
              <a:rPr lang="en-US" dirty="0"/>
              <a:t>Vecsigrafos for knowledge graph curation and interlinking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6DA59-B8FB-486C-9403-B735D5BDFE78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Two main blocks -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3535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85B9C-6CF1-4705-BD18-E79624B8C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5C84-70B6-433A-90C2-5CB3A80354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b="1" dirty="0"/>
              <a:t>Lesson 6 (exercise)</a:t>
            </a:r>
            <a:r>
              <a:rPr lang="en-US" dirty="0"/>
              <a:t>: Correlating language in classic literature</a:t>
            </a:r>
          </a:p>
          <a:p>
            <a:r>
              <a:rPr lang="en-US" b="1" dirty="0"/>
              <a:t>Lesson 7:</a:t>
            </a:r>
            <a:r>
              <a:rPr lang="en-US" dirty="0"/>
              <a:t> Fake news and deceptive language detection.</a:t>
            </a:r>
          </a:p>
          <a:p>
            <a:pPr lvl="1"/>
            <a:r>
              <a:rPr lang="en-US" b="1" dirty="0"/>
              <a:t>Lesson 7a: </a:t>
            </a:r>
            <a:r>
              <a:rPr lang="en-US" dirty="0"/>
              <a:t>Semantic claim search </a:t>
            </a:r>
          </a:p>
          <a:p>
            <a:pPr lvl="1"/>
            <a:r>
              <a:rPr lang="en-US" b="1" dirty="0"/>
              <a:t>Lesson 7b: </a:t>
            </a:r>
            <a:r>
              <a:rPr lang="en-US" dirty="0"/>
              <a:t>(Dis)credibility propagation</a:t>
            </a:r>
          </a:p>
          <a:p>
            <a:r>
              <a:rPr lang="en-US" b="1" dirty="0"/>
              <a:t>Lesson 8: </a:t>
            </a:r>
            <a:r>
              <a:rPr lang="en-US" dirty="0"/>
              <a:t>Machine reading over multi-modal scientific documents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FC75F-C01F-43E0-913C-896908AAD48E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Two main blocks -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6482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7504" y="1470316"/>
            <a:ext cx="4460866" cy="3549706"/>
          </a:xfrm>
        </p:spPr>
        <p:txBody>
          <a:bodyPr/>
          <a:lstStyle/>
          <a:p>
            <a:r>
              <a:rPr lang="en-US" sz="1600" dirty="0"/>
              <a:t>Sign in your Google account and go to “Hello, </a:t>
            </a:r>
            <a:r>
              <a:rPr lang="en-US" sz="1600" dirty="0" err="1"/>
              <a:t>Colaboratory</a:t>
            </a:r>
            <a:r>
              <a:rPr lang="en-US" sz="1600" dirty="0"/>
              <a:t>”: </a:t>
            </a:r>
            <a:r>
              <a:rPr lang="en-US" sz="1600" dirty="0">
                <a:hlinkClick r:id="rId2"/>
              </a:rPr>
              <a:t>https://colab.research.google.com</a:t>
            </a:r>
            <a:r>
              <a:rPr lang="en-US" sz="1600" dirty="0"/>
              <a:t> </a:t>
            </a:r>
          </a:p>
          <a:p>
            <a:r>
              <a:rPr lang="en-US" sz="1600" dirty="0"/>
              <a:t>Use the GUI to download the tutorial notebooks from the tutorial repo on GitHub: </a:t>
            </a:r>
            <a:r>
              <a:rPr lang="en-US" sz="1600" dirty="0">
                <a:hlinkClick r:id="rId3"/>
              </a:rPr>
              <a:t>https://github.com/hybridnlp/tutorial</a:t>
            </a:r>
            <a:r>
              <a:rPr lang="en-US" sz="1600" dirty="0"/>
              <a:t> </a:t>
            </a:r>
          </a:p>
          <a:p>
            <a:r>
              <a:rPr lang="en-US" sz="1600" dirty="0"/>
              <a:t>Open the notebook</a:t>
            </a:r>
          </a:p>
          <a:p>
            <a:r>
              <a:rPr lang="en-US" sz="1600" dirty="0"/>
              <a:t>Select execution environment (Python 3, GPU)</a:t>
            </a:r>
          </a:p>
          <a:p>
            <a:r>
              <a:rPr lang="en-US" sz="1600" dirty="0"/>
              <a:t>Note that for time constraints, in this tutorial we are using smaller versions of the datasets to train. The complete datasets are available in our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0A231-109B-41A2-9C03-F841EDDAD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50" t="38301" r="34250" b="30400"/>
          <a:stretch/>
        </p:blipFill>
        <p:spPr>
          <a:xfrm>
            <a:off x="4716016" y="3664045"/>
            <a:ext cx="2592288" cy="1448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58155-D23B-40C7-BB4D-3B72EFCFEB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01" t="20816" r="24974" b="19201"/>
          <a:stretch/>
        </p:blipFill>
        <p:spPr>
          <a:xfrm>
            <a:off x="4716016" y="818163"/>
            <a:ext cx="4218259" cy="28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1D99-DCB5-4E90-AC98-3BA47F45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C2879-9A33-42C1-AA9E-9CACC6EFA2D0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3"/>
          <a:srcRect t="8265" r="1451" b="4540"/>
          <a:stretch/>
        </p:blipFill>
        <p:spPr>
          <a:xfrm>
            <a:off x="1403648" y="843558"/>
            <a:ext cx="7601228" cy="380061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B942B-E728-4477-B321-80FBFAA4959E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Contributions welcome!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8CFD2-23F3-4BAF-9D39-E12F9A1A4CB1}"/>
              </a:ext>
            </a:extLst>
          </p:cNvPr>
          <p:cNvSpPr/>
          <p:nvPr/>
        </p:nvSpPr>
        <p:spPr>
          <a:xfrm>
            <a:off x="643179" y="3705875"/>
            <a:ext cx="2920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Please submit your pull request!</a:t>
            </a:r>
          </a:p>
        </p:txBody>
      </p:sp>
    </p:spTree>
    <p:extLst>
      <p:ext uri="{BB962C8B-B14F-4D97-AF65-F5344CB8AC3E}">
        <p14:creationId xmlns:p14="http://schemas.microsoft.com/office/powerpoint/2010/main" val="205738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563638"/>
            <a:ext cx="342216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How do we humans reason?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56" y="1491630"/>
            <a:ext cx="24802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65DD5E-116E-4BE2-958E-CAF733F2B3C4}"/>
              </a:ext>
            </a:extLst>
          </p:cNvPr>
          <p:cNvSpPr/>
          <p:nvPr/>
        </p:nvSpPr>
        <p:spPr>
          <a:xfrm>
            <a:off x="2771800" y="977623"/>
            <a:ext cx="4017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Is Another Recession Coming?</a:t>
            </a:r>
          </a:p>
        </p:txBody>
      </p:sp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324544" y="758906"/>
            <a:ext cx="6408712" cy="129614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</a:t>
            </a:r>
            <a:r>
              <a:rPr lang="en-US" sz="1600" b="1" dirty="0">
                <a:solidFill>
                  <a:srgbClr val="1B3F7D"/>
                </a:solidFill>
              </a:rPr>
              <a:t>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436096" cy="752661"/>
          </a:xfrm>
        </p:spPr>
        <p:txBody>
          <a:bodyPr/>
          <a:lstStyle/>
          <a:p>
            <a:r>
              <a:rPr lang="pt-BR" b="1" dirty="0"/>
              <a:t>Jose Manuel Gomez-Perez, Ronald Denaux, Raul Ortega</a:t>
            </a:r>
            <a:br>
              <a:rPr lang="pt-BR" b="1" dirty="0"/>
            </a:br>
            <a:r>
              <a:rPr lang="pt-BR" b="1" dirty="0"/>
              <a:t>{</a:t>
            </a:r>
            <a:r>
              <a:rPr lang="it-IT" b="1" dirty="0"/>
              <a:t>jmgomez,rdenaux,rortega}@expertsystem.com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3928C-5751-479A-8024-2F6C983AF887}"/>
              </a:ext>
            </a:extLst>
          </p:cNvPr>
          <p:cNvSpPr/>
          <p:nvPr/>
        </p:nvSpPr>
        <p:spPr>
          <a:xfrm>
            <a:off x="5076056" y="3086426"/>
            <a:ext cx="40404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tutorial was possible also thanks to the members of the Cogito Lab: Andres García, Cristian </a:t>
            </a:r>
            <a:r>
              <a:rPr lang="en-US" sz="1600" dirty="0" err="1">
                <a:solidFill>
                  <a:schemeClr val="bg1"/>
                </a:solidFill>
              </a:rPr>
              <a:t>Berrío</a:t>
            </a:r>
            <a:r>
              <a:rPr lang="en-US" sz="1600" dirty="0">
                <a:solidFill>
                  <a:schemeClr val="bg1"/>
                </a:solidFill>
              </a:rPr>
              <a:t>, Flavio Merenda, Pablo </a:t>
            </a:r>
            <a:r>
              <a:rPr lang="en-US" sz="1600" dirty="0" err="1">
                <a:solidFill>
                  <a:schemeClr val="bg1"/>
                </a:solidFill>
              </a:rPr>
              <a:t>Morán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gratefully acknowledge funding from the Horizon 2020 projects </a:t>
            </a:r>
            <a:r>
              <a:rPr lang="en-US" sz="1600" b="1" dirty="0">
                <a:solidFill>
                  <a:schemeClr val="bg1"/>
                </a:solidFill>
              </a:rPr>
              <a:t>ELG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b="1" dirty="0">
                <a:solidFill>
                  <a:schemeClr val="bg1"/>
                </a:solidFill>
              </a:rPr>
              <a:t>Co-inform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36512" y="3802258"/>
            <a:ext cx="5202977" cy="12031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quality data abounds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Models can be biased, depending on the dataset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However, 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5" y="810869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But, 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3075806"/>
            <a:ext cx="4644008" cy="2376264"/>
          </a:xfrm>
        </p:spPr>
        <p:txBody>
          <a:bodyPr/>
          <a:lstStyle/>
          <a:p>
            <a:r>
              <a:rPr lang="en-US" sz="1600" b="1" dirty="0"/>
              <a:t>Detailed, expressive models </a:t>
            </a:r>
            <a:r>
              <a:rPr lang="en-US" sz="1600" dirty="0"/>
              <a:t>based on human rich understanding of the domain </a:t>
            </a:r>
          </a:p>
          <a:p>
            <a:r>
              <a:rPr lang="en-US" sz="1600" b="1" dirty="0"/>
              <a:t>Tools can enable user-entered knowledge </a:t>
            </a:r>
            <a:r>
              <a:rPr lang="en-US" sz="1600" dirty="0"/>
              <a:t>and optimize cost</a:t>
            </a:r>
          </a:p>
          <a:p>
            <a:r>
              <a:rPr lang="en-US" sz="1600" dirty="0"/>
              <a:t>The underlying logical formalism supports </a:t>
            </a:r>
            <a:r>
              <a:rPr lang="en-US" sz="1600" b="1" dirty="0"/>
              <a:t>logical explanations</a:t>
            </a:r>
          </a:p>
          <a:p>
            <a:r>
              <a:rPr lang="en-US" sz="16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3075806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Requires a </a:t>
            </a:r>
            <a:r>
              <a:rPr lang="en-US" sz="1600" b="1" dirty="0"/>
              <a:t>considerable amount of well trained, centralized labor </a:t>
            </a:r>
            <a:r>
              <a:rPr lang="en-US" sz="1600" dirty="0"/>
              <a:t>to manually encode knowledge</a:t>
            </a:r>
          </a:p>
          <a:p>
            <a:r>
              <a:rPr lang="en-US" sz="1600" dirty="0"/>
              <a:t>Lacks </a:t>
            </a:r>
            <a:r>
              <a:rPr lang="en-US" sz="1600" b="1" dirty="0"/>
              <a:t>scalability </a:t>
            </a:r>
            <a:r>
              <a:rPr lang="en-US" sz="1600" dirty="0"/>
              <a:t>with large corpora and </a:t>
            </a:r>
            <a:r>
              <a:rPr lang="en-US" sz="1600" b="1" dirty="0"/>
              <a:t>costly due to humans in the loop</a:t>
            </a:r>
          </a:p>
          <a:p>
            <a:r>
              <a:rPr lang="en-US" sz="1600" b="1" dirty="0"/>
              <a:t>Possibly brittle</a:t>
            </a:r>
            <a:r>
              <a:rPr lang="en-US" sz="1600" dirty="0"/>
              <a:t>, hard to generalize</a:t>
            </a:r>
          </a:p>
          <a:p>
            <a:r>
              <a:rPr lang="en-US" sz="1600" dirty="0"/>
              <a:t>Prone to </a:t>
            </a:r>
            <a:r>
              <a:rPr lang="en-US" sz="1600" b="1" dirty="0"/>
              <a:t>human and expert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2591917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2571750"/>
            <a:ext cx="221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PROS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D07068-D70C-43A7-8C4D-B6941F2B7790}"/>
              </a:ext>
            </a:extLst>
          </p:cNvPr>
          <p:cNvGrpSpPr/>
          <p:nvPr/>
        </p:nvGrpSpPr>
        <p:grpSpPr>
          <a:xfrm>
            <a:off x="1619672" y="627534"/>
            <a:ext cx="5904655" cy="2232248"/>
            <a:chOff x="604990" y="2086568"/>
            <a:chExt cx="7568666" cy="2736309"/>
          </a:xfrm>
        </p:grpSpPr>
        <p:pic>
          <p:nvPicPr>
            <p:cNvPr id="15" name="Imagen 24">
              <a:extLst>
                <a:ext uri="{FF2B5EF4-FFF2-40B4-BE49-F238E27FC236}">
                  <a16:creationId xmlns:a16="http://schemas.microsoft.com/office/drawing/2014/main" id="{A21F95C0-6D2F-47A3-9457-6DEF873A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990" y="2086568"/>
              <a:ext cx="7568666" cy="2736309"/>
            </a:xfrm>
            <a:prstGeom prst="rect">
              <a:avLst/>
            </a:prstGeom>
          </p:spPr>
        </p:pic>
        <p:sp>
          <p:nvSpPr>
            <p:cNvPr id="16" name="Rectángulo 34">
              <a:extLst>
                <a:ext uri="{FF2B5EF4-FFF2-40B4-BE49-F238E27FC236}">
                  <a16:creationId xmlns:a16="http://schemas.microsoft.com/office/drawing/2014/main" id="{5A8114FD-96B9-4E7C-8369-07D6C309DD9D}"/>
                </a:ext>
              </a:extLst>
            </p:cNvPr>
            <p:cNvSpPr/>
            <p:nvPr/>
          </p:nvSpPr>
          <p:spPr>
            <a:xfrm>
              <a:off x="5709734" y="4424362"/>
              <a:ext cx="144016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5FE0AE-8DB1-4D84-99AF-D890857807B3}"/>
              </a:ext>
            </a:extLst>
          </p:cNvPr>
          <p:cNvGrpSpPr/>
          <p:nvPr/>
        </p:nvGrpSpPr>
        <p:grpSpPr>
          <a:xfrm>
            <a:off x="7610214" y="572501"/>
            <a:ext cx="1403648" cy="523220"/>
            <a:chOff x="7467971" y="-31985"/>
            <a:chExt cx="1676029" cy="65387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FCEF449-C80D-471E-8648-3C0F57816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971" y="-20726"/>
              <a:ext cx="1022152" cy="597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https://pbs.twimg.com/profile_images/562783941719896064/3QhkDLZe.jpeg">
              <a:extLst>
                <a:ext uri="{FF2B5EF4-FFF2-40B4-BE49-F238E27FC236}">
                  <a16:creationId xmlns:a16="http://schemas.microsoft.com/office/drawing/2014/main" id="{4B97A277-6F55-4189-AD1E-C9857E07F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123" y="-31985"/>
              <a:ext cx="653877" cy="65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937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/>
              <a:t>AI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012159" y="1687116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5700640" y="2511151"/>
            <a:ext cx="305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If it is, 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5163142" y="3612185"/>
            <a:ext cx="396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And, how should knowledge be represented in ways that are flexible, scalable, deep and logical?</a:t>
            </a:r>
          </a:p>
        </p:txBody>
      </p:sp>
      <p:pic>
        <p:nvPicPr>
          <p:cNvPr id="3" name="Picture 2" descr="Image result for crossing the AI chasm">
            <a:extLst>
              <a:ext uri="{FF2B5EF4-FFF2-40B4-BE49-F238E27FC236}">
                <a16:creationId xmlns:a16="http://schemas.microsoft.com/office/drawing/2014/main" id="{C4AB0001-8669-4EFE-85CB-E4F17B027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4590" r="1514" b="13267"/>
          <a:stretch/>
        </p:blipFill>
        <p:spPr bwMode="auto">
          <a:xfrm>
            <a:off x="473784" y="1779663"/>
            <a:ext cx="4614790" cy="17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4">
            <a:extLst>
              <a:ext uri="{FF2B5EF4-FFF2-40B4-BE49-F238E27FC236}">
                <a16:creationId xmlns:a16="http://schemas.microsoft.com/office/drawing/2014/main" id="{FAF96031-397F-43E9-BA3E-9C691564126C}"/>
              </a:ext>
            </a:extLst>
          </p:cNvPr>
          <p:cNvSpPr/>
          <p:nvPr/>
        </p:nvSpPr>
        <p:spPr>
          <a:xfrm>
            <a:off x="4566760" y="833031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i="1" dirty="0">
                <a:solidFill>
                  <a:srgbClr val="C00000"/>
                </a:solidFill>
              </a:rPr>
              <a:t>How can we merge human and machine understanding?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1476D-3EE9-4160-BB68-BE423C094675}"/>
              </a:ext>
            </a:extLst>
          </p:cNvPr>
          <p:cNvSpPr/>
          <p:nvPr/>
        </p:nvSpPr>
        <p:spPr>
          <a:xfrm>
            <a:off x="441496" y="3642578"/>
            <a:ext cx="4679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Towards fully-fledged cognitive computing</a:t>
            </a:r>
            <a:endParaRPr lang="es-ES" b="1" u="sng" dirty="0"/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06648" y="258964"/>
            <a:ext cx="9120088" cy="565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rossing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="1" dirty="0"/>
              <a:t> AI </a:t>
            </a:r>
            <a:r>
              <a:rPr lang="es-ES" b="1" dirty="0" err="1"/>
              <a:t>c</a:t>
            </a:r>
            <a:r>
              <a:rPr lang="es-ES" dirty="0" err="1"/>
              <a:t>hasm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/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extracted from data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semantic relatedness, QA, entailment…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Brittle, biased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captured from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 but rigid and brittle, biased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395536" y="3737233"/>
            <a:ext cx="8617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from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both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corpora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sp>
        <p:nvSpPr>
          <p:cNvPr id="20" name="Rectángulo 4">
            <a:extLst>
              <a:ext uri="{FF2B5EF4-FFF2-40B4-BE49-F238E27FC236}">
                <a16:creationId xmlns:a16="http://schemas.microsoft.com/office/drawing/2014/main" id="{759468CF-4EDA-4C09-BC0B-D558E8FFCD19}"/>
              </a:ext>
            </a:extLst>
          </p:cNvPr>
          <p:cNvSpPr/>
          <p:nvPr/>
        </p:nvSpPr>
        <p:spPr>
          <a:xfrm>
            <a:off x="179511" y="1102336"/>
            <a:ext cx="3793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i="1" dirty="0">
                <a:solidFill>
                  <a:srgbClr val="C00000"/>
                </a:solidFill>
              </a:rPr>
              <a:t>How can we merge human and machine understanding? </a:t>
            </a:r>
          </a:p>
        </p:txBody>
      </p:sp>
    </p:spTree>
    <p:extLst>
      <p:ext uri="{BB962C8B-B14F-4D97-AF65-F5344CB8AC3E}">
        <p14:creationId xmlns:p14="http://schemas.microsoft.com/office/powerpoint/2010/main" val="35612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32060" y="224742"/>
            <a:ext cx="9120088" cy="635657"/>
          </a:xfrm>
        </p:spPr>
        <p:txBody>
          <a:bodyPr/>
          <a:lstStyle/>
          <a:p>
            <a:r>
              <a:rPr lang="en-US" dirty="0"/>
              <a:t>Building blocks: A knowledge-based NLP system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8" y="1131590"/>
            <a:ext cx="4974587" cy="2304256"/>
          </a:xfrm>
        </p:spPr>
        <p:txBody>
          <a:bodyPr/>
          <a:lstStyle/>
          <a:p>
            <a:r>
              <a:rPr lang="en-US" sz="1200" b="1" dirty="0"/>
              <a:t>Cogito is a knowledge-based NLP system built</a:t>
            </a:r>
            <a:r>
              <a:rPr lang="en-US" sz="1200" dirty="0"/>
              <a:t> </a:t>
            </a:r>
            <a:r>
              <a:rPr lang="en-US" sz="1200" b="1" dirty="0"/>
              <a:t>on </a:t>
            </a:r>
            <a:r>
              <a:rPr lang="en-US" sz="1200" dirty="0"/>
              <a:t>a KG called Sensigrafo, with word definitions, related concepts and linguistic information</a:t>
            </a:r>
          </a:p>
          <a:p>
            <a:r>
              <a:rPr lang="en-US" sz="1200" dirty="0"/>
              <a:t>At its base, </a:t>
            </a:r>
            <a:r>
              <a:rPr lang="en-US" sz="1200" b="1" dirty="0"/>
              <a:t>Cogito supports word-sense disambiguation</a:t>
            </a:r>
            <a:r>
              <a:rPr lang="en-US" sz="1200" dirty="0"/>
              <a:t>, based on word context over the KG</a:t>
            </a:r>
          </a:p>
          <a:p>
            <a:r>
              <a:rPr lang="en-US" sz="1200" b="1" dirty="0"/>
              <a:t>Main entities include </a:t>
            </a:r>
            <a:r>
              <a:rPr lang="en-US" sz="1200" b="1" dirty="0" err="1"/>
              <a:t>syncons</a:t>
            </a:r>
            <a:r>
              <a:rPr lang="en-US" sz="1200" dirty="0"/>
              <a:t>, (concepts), </a:t>
            </a:r>
            <a:r>
              <a:rPr lang="en-US" sz="1200" b="1" dirty="0"/>
              <a:t>lemmas </a:t>
            </a:r>
            <a:r>
              <a:rPr lang="en-US" sz="1200" dirty="0"/>
              <a:t>(canonical representation of a word) and </a:t>
            </a:r>
            <a:r>
              <a:rPr lang="en-US" sz="1200" b="1" dirty="0"/>
              <a:t>relations </a:t>
            </a:r>
            <a:r>
              <a:rPr lang="en-US" sz="1200" dirty="0"/>
              <a:t>(properties, hypernymy, polysemy, synonymy…)</a:t>
            </a:r>
          </a:p>
          <a:p>
            <a:r>
              <a:rPr lang="en-US" sz="1200" b="1" dirty="0"/>
              <a:t>~300K </a:t>
            </a:r>
            <a:r>
              <a:rPr lang="en-US" sz="1200" b="1" dirty="0" err="1"/>
              <a:t>syncons</a:t>
            </a:r>
            <a:r>
              <a:rPr lang="en-US" sz="1200" b="1" dirty="0"/>
              <a:t>, ~400K lemmas and 80+ relation types (~2.8 million links)</a:t>
            </a:r>
          </a:p>
          <a:p>
            <a:endParaRPr lang="es-E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1F533-18D1-455D-8569-62AE9FDEB728}"/>
              </a:ext>
            </a:extLst>
          </p:cNvPr>
          <p:cNvSpPr/>
          <p:nvPr/>
        </p:nvSpPr>
        <p:spPr>
          <a:xfrm>
            <a:off x="323529" y="3414210"/>
            <a:ext cx="4104455" cy="738664"/>
          </a:xfrm>
          <a:prstGeom prst="rect">
            <a:avLst/>
          </a:prstGeom>
          <a:ln>
            <a:solidFill>
              <a:srgbClr val="4D4D4D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404040"/>
                </a:solidFill>
                <a:latin typeface="Helmet"/>
              </a:rPr>
              <a:t>“Prime Minister Boris Johnson is </a:t>
            </a:r>
            <a:r>
              <a:rPr lang="en-US" sz="1400" b="1" i="1" u="sng" dirty="0">
                <a:solidFill>
                  <a:srgbClr val="404040"/>
                </a:solidFill>
                <a:latin typeface="Helmet"/>
              </a:rPr>
              <a:t>making</a:t>
            </a:r>
            <a:r>
              <a:rPr lang="en-US" sz="1400" b="1" i="1" dirty="0">
                <a:solidFill>
                  <a:srgbClr val="404040"/>
                </a:solidFill>
                <a:latin typeface="Helmet"/>
              </a:rPr>
              <a:t> a last-ditch attempt to persuade MPs to back his Brexit deal as Tuesday's key Commons vote looms closer.”</a:t>
            </a:r>
            <a:endParaRPr lang="es-ES" sz="1400" b="1" i="1" dirty="0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E62FADCD-B71A-4B31-837F-7F897162E795}"/>
              </a:ext>
            </a:extLst>
          </p:cNvPr>
          <p:cNvSpPr txBox="1">
            <a:spLocks/>
          </p:cNvSpPr>
          <p:nvPr/>
        </p:nvSpPr>
        <p:spPr>
          <a:xfrm>
            <a:off x="101469" y="4227934"/>
            <a:ext cx="4326515" cy="7386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Word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making</a:t>
            </a:r>
          </a:p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Lemma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make</a:t>
            </a:r>
          </a:p>
          <a:p>
            <a:r>
              <a:rPr lang="en-US" sz="1200" b="1" dirty="0">
                <a:solidFill>
                  <a:srgbClr val="4D4D4D"/>
                </a:solidFill>
                <a:latin typeface="Helmet"/>
              </a:rPr>
              <a:t>Concept (meaning)</a:t>
            </a:r>
            <a:r>
              <a:rPr lang="en-US" sz="1200" dirty="0">
                <a:solidFill>
                  <a:srgbClr val="4D4D4D"/>
                </a:solidFill>
                <a:latin typeface="Helmet"/>
              </a:rPr>
              <a:t>: create or produce something</a:t>
            </a:r>
          </a:p>
          <a:p>
            <a:endParaRPr lang="es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6245A-D8C9-4A50-B72F-30A82648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724967"/>
            <a:ext cx="3558439" cy="43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5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03F9C-4B33-44DC-9998-3F6AE1E5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4" t="8804" r="18666" b="7549"/>
          <a:stretch/>
        </p:blipFill>
        <p:spPr>
          <a:xfrm>
            <a:off x="3094238" y="3028553"/>
            <a:ext cx="2197841" cy="1898135"/>
          </a:xfrm>
          <a:prstGeom prst="rect">
            <a:avLst/>
          </a:prstGeom>
        </p:spPr>
      </p:pic>
      <p:pic>
        <p:nvPicPr>
          <p:cNvPr id="11" name="Picture 2" descr="Image result for word embeddings">
            <a:extLst>
              <a:ext uri="{FF2B5EF4-FFF2-40B4-BE49-F238E27FC236}">
                <a16:creationId xmlns:a16="http://schemas.microsoft.com/office/drawing/2014/main" id="{45B000E5-C128-4CF7-9D94-B8008BC3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36599"/>
            <a:ext cx="4526406" cy="15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220070" y="1275606"/>
            <a:ext cx="3528393" cy="3312368"/>
          </a:xfrm>
        </p:spPr>
        <p:txBody>
          <a:bodyPr/>
          <a:lstStyle/>
          <a:p>
            <a:r>
              <a:rPr lang="en-US" sz="1600" b="1" dirty="0"/>
              <a:t>Distributed word representations in the form of dense vectors</a:t>
            </a:r>
          </a:p>
          <a:p>
            <a:r>
              <a:rPr lang="en-US" sz="1600" b="1" dirty="0"/>
              <a:t>Capture syntactic and semantic relations </a:t>
            </a:r>
            <a:r>
              <a:rPr lang="en-US" sz="1600" dirty="0"/>
              <a:t>between words that can be mapped to </a:t>
            </a:r>
            <a:r>
              <a:rPr lang="es-ES" sz="1600" dirty="0"/>
              <a:t>vector </a:t>
            </a:r>
            <a:r>
              <a:rPr lang="en-US" sz="1600" dirty="0"/>
              <a:t>operations </a:t>
            </a:r>
          </a:p>
          <a:p>
            <a:r>
              <a:rPr lang="en-US" sz="1600" b="1" dirty="0"/>
              <a:t>Successfully applied in NLP</a:t>
            </a:r>
            <a:r>
              <a:rPr lang="en-US" sz="1600" dirty="0"/>
              <a:t>, e.g. in part-of-speech tagging, named entity recognition, semantic role labeling and word-sense disambiguation</a:t>
            </a:r>
          </a:p>
          <a:p>
            <a:r>
              <a:rPr lang="en-US" sz="1600" b="1" dirty="0"/>
              <a:t>Variations </a:t>
            </a:r>
            <a:r>
              <a:rPr lang="en-US" sz="1600" dirty="0"/>
              <a:t>include [contextualized] word-sense embeddings and knowledge graph embeddings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108520" y="205525"/>
            <a:ext cx="8964488" cy="635657"/>
          </a:xfrm>
        </p:spPr>
        <p:txBody>
          <a:bodyPr/>
          <a:lstStyle/>
          <a:p>
            <a:r>
              <a:rPr lang="en-US" dirty="0"/>
              <a:t>Building blocks: Embeddings &amp; Language Models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028553"/>
            <a:ext cx="2637813" cy="17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33554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12004</TotalTime>
  <Words>1597</Words>
  <Application>Microsoft Office PowerPoint</Application>
  <PresentationFormat>On-screen Show (16:9)</PresentationFormat>
  <Paragraphs>172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Helmet</vt:lpstr>
      <vt:lpstr>ING Me</vt:lpstr>
      <vt:lpstr>Myriad Pro</vt:lpstr>
      <vt:lpstr>Wingdings</vt:lpstr>
      <vt:lpstr>ExpertSystem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428</cp:revision>
  <dcterms:created xsi:type="dcterms:W3CDTF">2017-05-09T10:44:35Z</dcterms:created>
  <dcterms:modified xsi:type="dcterms:W3CDTF">2019-11-17T20:19:44Z</dcterms:modified>
</cp:coreProperties>
</file>